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2" r:id="rId6"/>
    <p:sldId id="260" r:id="rId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58F4-BD89-4ACA-99DF-8DB0D1ED3A32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4481-8D8B-4A13-9A7C-F4E5E5A9A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4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58F4-BD89-4ACA-99DF-8DB0D1ED3A32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4481-8D8B-4A13-9A7C-F4E5E5A9A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7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58F4-BD89-4ACA-99DF-8DB0D1ED3A32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4481-8D8B-4A13-9A7C-F4E5E5A9A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138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58F4-BD89-4ACA-99DF-8DB0D1ED3A32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4481-8D8B-4A13-9A7C-F4E5E5A9A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19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58F4-BD89-4ACA-99DF-8DB0D1ED3A32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4481-8D8B-4A13-9A7C-F4E5E5A9A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684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58F4-BD89-4ACA-99DF-8DB0D1ED3A32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4481-8D8B-4A13-9A7C-F4E5E5A9A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3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58F4-BD89-4ACA-99DF-8DB0D1ED3A32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4481-8D8B-4A13-9A7C-F4E5E5A9A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425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58F4-BD89-4ACA-99DF-8DB0D1ED3A32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4481-8D8B-4A13-9A7C-F4E5E5A9A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14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58F4-BD89-4ACA-99DF-8DB0D1ED3A32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4481-8D8B-4A13-9A7C-F4E5E5A9A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79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58F4-BD89-4ACA-99DF-8DB0D1ED3A32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4481-8D8B-4A13-9A7C-F4E5E5A9A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4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58F4-BD89-4ACA-99DF-8DB0D1ED3A32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44481-8D8B-4A13-9A7C-F4E5E5A9A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9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958F4-BD89-4ACA-99DF-8DB0D1ED3A32}" type="datetimeFigureOut">
              <a:rPr lang="ru-RU" smtClean="0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44481-8D8B-4A13-9A7C-F4E5E5A9A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59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Предоставление социальных выплат 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на обеспечение жилыми помещениями в Ханты-Мансийском автономном округе – Югре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работникам организаций или индивидуальным предпринимателям, осуществляющим деятельность в области информационных технологий, медицинским работникам, работникам науки и образования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589240"/>
            <a:ext cx="6400800" cy="432048"/>
          </a:xfrm>
        </p:spPr>
        <p:txBody>
          <a:bodyPr>
            <a:normAutofit/>
          </a:bodyPr>
          <a:lstStyle/>
          <a:p>
            <a:r>
              <a:rPr lang="ru-RU" sz="1600" dirty="0" smtClean="0"/>
              <a:t>2024 год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804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699239" y="422894"/>
            <a:ext cx="6007202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работники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</a:rPr>
              <a:t>организаций, являющихся субъектами малого и среднего предпринимательства, или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индивидуальные предприниматели, поставленные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</a:rPr>
              <a:t>на налоговый учет и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осуществляющие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</a:rPr>
              <a:t>деятельность в области информационных технологий в автономном округе, компьютерного программного обеспечения и (или)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участвующие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</a:rPr>
              <a:t>в реализации проекта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«Цифровая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</a:rPr>
              <a:t>платформа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Югры»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</a:rPr>
              <a:t>по направлениям: медицина, жилищно-коммунальное хозяйство, государственное управление, создание искусственного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интеллекта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99238" y="6002883"/>
            <a:ext cx="6096107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● осуществление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</a:rPr>
              <a:t>не менее 5 лет со дня получения социальной выплаты трудовой деятельности в автономном округе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200022" y="260649"/>
            <a:ext cx="2313182" cy="30797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Категории участников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99239" y="2038840"/>
            <a:ext cx="6007201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1F497D">
                    <a:lumMod val="75000"/>
                  </a:srgbClr>
                </a:solidFill>
              </a:rPr>
              <a:t>медицинские </a:t>
            </a:r>
            <a:r>
              <a:rPr lang="ru-RU" sz="1200" dirty="0">
                <a:solidFill>
                  <a:srgbClr val="1F497D">
                    <a:lumMod val="75000"/>
                  </a:srgbClr>
                </a:solidFill>
              </a:rPr>
              <a:t>работники медицинских организаций первичного звена здравоохранения и скорой медицинской помощи, медицинские работники организаций социального обслуживания </a:t>
            </a:r>
            <a:endParaRPr lang="ru-RU" sz="1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99239" y="2863389"/>
            <a:ext cx="6007202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200" dirty="0" smtClean="0">
                <a:solidFill>
                  <a:srgbClr val="1F497D">
                    <a:lumMod val="75000"/>
                  </a:srgbClr>
                </a:solidFill>
              </a:rPr>
              <a:t>научные </a:t>
            </a:r>
            <a:r>
              <a:rPr lang="ru-RU" sz="1200" dirty="0">
                <a:solidFill>
                  <a:srgbClr val="1F497D">
                    <a:lumMod val="75000"/>
                  </a:srgbClr>
                </a:solidFill>
              </a:rPr>
              <a:t>работники научных организаций и организаций высшего образования, работники организаций высшего образования из числа профессорско-преподавательского состава, имеющие ученую степень кандидата и (или) доктора </a:t>
            </a:r>
            <a:r>
              <a:rPr lang="ru-RU" sz="1200" dirty="0" smtClean="0">
                <a:solidFill>
                  <a:srgbClr val="1F497D">
                    <a:lumMod val="75000"/>
                  </a:srgbClr>
                </a:solidFill>
              </a:rPr>
              <a:t>наук</a:t>
            </a:r>
            <a:endParaRPr lang="ru-RU" sz="12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24914" y="3949482"/>
            <a:ext cx="2313182" cy="26518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Критерии участия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99239" y="3975447"/>
            <a:ext cx="6096106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200" dirty="0">
                <a:solidFill>
                  <a:srgbClr val="1F497D">
                    <a:lumMod val="75000"/>
                  </a:srgbClr>
                </a:solidFill>
              </a:rPr>
              <a:t>●гражданство Российской Федерации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699238" y="4298612"/>
            <a:ext cx="6096107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200" dirty="0">
                <a:solidFill>
                  <a:srgbClr val="1F497D">
                    <a:lumMod val="75000"/>
                  </a:srgbClr>
                </a:solidFill>
              </a:rPr>
              <a:t>● нуждаемость в улучшении жилищных условий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699238" y="4623355"/>
            <a:ext cx="6096107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200" dirty="0">
                <a:solidFill>
                  <a:srgbClr val="1F497D">
                    <a:lumMod val="75000"/>
                  </a:srgbClr>
                </a:solidFill>
              </a:rPr>
              <a:t>● постоянное проживание на территории автономного округа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699238" y="4961532"/>
            <a:ext cx="609610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200" dirty="0">
                <a:solidFill>
                  <a:srgbClr val="1F497D">
                    <a:lumMod val="75000"/>
                  </a:srgbClr>
                </a:solidFill>
              </a:rPr>
              <a:t>● не получение мер социальной поддержки на улучшение жилищных условий </a:t>
            </a:r>
            <a:r>
              <a:rPr lang="ru-RU" sz="1200" dirty="0" smtClean="0">
                <a:solidFill>
                  <a:srgbClr val="1F497D">
                    <a:lumMod val="75000"/>
                  </a:srgbClr>
                </a:solidFill>
              </a:rPr>
              <a:t/>
            </a:r>
            <a:br>
              <a:rPr lang="ru-RU" sz="1200" dirty="0" smtClean="0">
                <a:solidFill>
                  <a:srgbClr val="1F497D">
                    <a:lumMod val="75000"/>
                  </a:srgbClr>
                </a:solidFill>
              </a:rPr>
            </a:br>
            <a:r>
              <a:rPr lang="ru-RU" sz="1200" dirty="0" smtClean="0">
                <a:solidFill>
                  <a:srgbClr val="1F497D">
                    <a:lumMod val="75000"/>
                  </a:srgbClr>
                </a:solidFill>
              </a:rPr>
              <a:t>(</a:t>
            </a:r>
            <a:r>
              <a:rPr lang="ru-RU" sz="1200" dirty="0">
                <a:solidFill>
                  <a:srgbClr val="1F497D">
                    <a:lumMod val="75000"/>
                  </a:srgbClr>
                </a:solidFill>
              </a:rPr>
              <a:t>за исключением использования на улучшение жилищных условий материнского (семейного) капитала, Югорского семейного капитала, получения иной меры государственной поддержки гражданами в несовершеннолетнем возрасте в составе другой семьи за счет средств бюджета автономного округа</a:t>
            </a:r>
            <a:r>
              <a:rPr lang="ru-RU" sz="1200" dirty="0" smtClean="0">
                <a:solidFill>
                  <a:srgbClr val="1F497D">
                    <a:lumMod val="75000"/>
                  </a:srgbClr>
                </a:solidFill>
              </a:rPr>
              <a:t>)</a:t>
            </a:r>
            <a:endParaRPr lang="ru-RU" sz="1200" dirty="0">
              <a:solidFill>
                <a:srgbClr val="1F497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09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73330" y="2996952"/>
            <a:ext cx="5671739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chemeClr val="tx2">
                    <a:lumMod val="75000"/>
                  </a:schemeClr>
                </a:solidFill>
              </a:rPr>
              <a:t>2) для погашения основной суммы долга по жилищным кредитам, в том числе ипотечным, или жилищным займам, на приобретение у юридических лиц (за исключением инвестиционных фондов, в том числе их управляющих компаний) жилых помещений, находящихся на этапе строительства, или в многоквартирных жилых домах, введенных в эксплуатацию не ранее 2 лет с подачи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заявления</a:t>
            </a:r>
            <a:endParaRPr lang="ru-RU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34014" y="764704"/>
            <a:ext cx="5753719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600 000 рублей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386610" y="1021881"/>
            <a:ext cx="2664296" cy="45262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Размер социальной выплаты и направления ее использования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64635" y="4980319"/>
            <a:ext cx="5689127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200" dirty="0">
                <a:solidFill>
                  <a:schemeClr val="tx2">
                    <a:lumMod val="75000"/>
                  </a:schemeClr>
                </a:solidFill>
              </a:rPr>
              <a:t>4) для приобретения у юридических или физических лиц жилых помещений, расположенных на сельских территориях, сельских агломерациях, указанных в перечнях сельских территорий и сельских агломераций автономного округа, утвержденных постановлением Правительства автономного округа от 13 марта 2020 года №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</a:rPr>
              <a:t>74-п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«О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</a:rPr>
              <a:t>перечнях сельских территорий и сельских агломераций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Ханты-Мансийского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</a:rPr>
              <a:t>автономного округа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– Югры»</a:t>
            </a:r>
            <a:endParaRPr lang="ru-RU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73330" y="1909039"/>
            <a:ext cx="5666703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1F497D">
                    <a:lumMod val="75000"/>
                  </a:srgbClr>
                </a:solidFill>
              </a:rPr>
              <a:t>1) первоначальный взнос при ипотечном кредитовании на приобретение у юридических лиц (за исключением инвестиционных фондов, в том числе их управляющих компаний) жилых помещений, находящихся на этапе строительства, или в многоквартирных жилых домах, введенных в эксплуатацию не ранее 2 лет с даты подачи </a:t>
            </a:r>
            <a:r>
              <a:rPr lang="ru-RU" sz="1200" dirty="0" smtClean="0">
                <a:solidFill>
                  <a:srgbClr val="1F497D">
                    <a:lumMod val="75000"/>
                  </a:srgbClr>
                </a:solidFill>
              </a:rPr>
              <a:t>заявления</a:t>
            </a:r>
            <a:endParaRPr lang="ru-RU" sz="12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34014" y="1539707"/>
            <a:ext cx="57363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направления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использования: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73329" y="4077072"/>
            <a:ext cx="5666704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1200" dirty="0">
                <a:solidFill>
                  <a:schemeClr val="tx2">
                    <a:lumMod val="75000"/>
                  </a:schemeClr>
                </a:solidFill>
              </a:rPr>
              <a:t>3) для приобретения у юридических лиц (за исключением инвестиционных фондов, в том числе их управляющих компаний) жилых помещений, находящихся на этапе строительства, или в многоквартирных жилых домах, введенных в эксплуатацию не ранее 2 лет с даты подачи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заявления</a:t>
            </a:r>
            <a:endParaRPr lang="ru-RU" sz="1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24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386610" y="1021881"/>
            <a:ext cx="2097158" cy="45262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Требования к приобретаемому жилому помещению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18180" y="1772816"/>
            <a:ext cx="6177132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342900" algn="ctr"/>
            <a:r>
              <a:rPr lang="ru-RU" sz="1400" dirty="0" smtClean="0">
                <a:solidFill>
                  <a:schemeClr val="tx2"/>
                </a:solidFill>
              </a:rPr>
              <a:t>с </a:t>
            </a:r>
            <a:r>
              <a:rPr lang="ru-RU" sz="1400" dirty="0">
                <a:solidFill>
                  <a:schemeClr val="tx2"/>
                </a:solidFill>
              </a:rPr>
              <a:t>использованием социальной выплаты участники мероприятия должны приобрести 1 или несколько жилых помещений в виде квартир, индивидуальных жилых домов, соответствующих санитарно-техническим требованиям, благоустроенных применительно к условиям населенного пункта, выбранного для постоянного проживания, и пригодных для постоянного </a:t>
            </a:r>
            <a:r>
              <a:rPr lang="ru-RU" sz="1400" dirty="0" smtClean="0">
                <a:solidFill>
                  <a:schemeClr val="tx2"/>
                </a:solidFill>
              </a:rPr>
              <a:t>проживания</a:t>
            </a: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18180" y="3501008"/>
            <a:ext cx="617412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не </a:t>
            </a:r>
            <a:r>
              <a:rPr lang="ru-RU" sz="1400" dirty="0">
                <a:solidFill>
                  <a:schemeClr val="tx2"/>
                </a:solidFill>
              </a:rPr>
              <a:t>допускается приобретение индивидуальных жилых домов, расположенных на садовых или огородных земельных </a:t>
            </a:r>
            <a:r>
              <a:rPr lang="ru-RU" sz="1400" dirty="0" smtClean="0">
                <a:solidFill>
                  <a:schemeClr val="tx2"/>
                </a:solidFill>
              </a:rPr>
              <a:t>участках</a:t>
            </a: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18181" y="4365104"/>
            <a:ext cx="6176264" cy="738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приобретаемое </a:t>
            </a:r>
            <a:r>
              <a:rPr lang="ru-RU" sz="1400" dirty="0">
                <a:solidFill>
                  <a:schemeClr val="tx2"/>
                </a:solidFill>
              </a:rPr>
              <a:t>жилое помещение должно находиться на территории автономного округа и приобретено после получения свидетельства о праве на социальную выплату </a:t>
            </a:r>
          </a:p>
        </p:txBody>
      </p:sp>
    </p:spTree>
    <p:extLst>
      <p:ext uri="{BB962C8B-B14F-4D97-AF65-F5344CB8AC3E}">
        <p14:creationId xmlns:p14="http://schemas.microsoft.com/office/powerpoint/2010/main" val="1188644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трелка вправо 11"/>
          <p:cNvSpPr/>
          <p:nvPr/>
        </p:nvSpPr>
        <p:spPr>
          <a:xfrm>
            <a:off x="529629" y="4527873"/>
            <a:ext cx="2664296" cy="2071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Срок действия мероприятия</a:t>
            </a:r>
          </a:p>
        </p:txBody>
      </p:sp>
      <p:sp>
        <p:nvSpPr>
          <p:cNvPr id="15" name="Стрелка вправо 14"/>
          <p:cNvSpPr/>
          <p:nvPr/>
        </p:nvSpPr>
        <p:spPr>
          <a:xfrm>
            <a:off x="465521" y="476672"/>
            <a:ext cx="2664296" cy="19737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КУДА ОБРАЩАТЬСЯ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197869" y="630353"/>
            <a:ext cx="5544617" cy="17912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201930" algn="ctr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solidFill>
                <a:schemeClr val="tx2">
                  <a:lumMod val="75000"/>
                </a:schemeClr>
              </a:solidFill>
              <a:effectLst/>
            </a:endParaRPr>
          </a:p>
          <a:p>
            <a:pPr indent="201930" algn="ctr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орган местного самоуправления муниципального образования Ханты-Мансийского автономного округа – Югры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городского округа, муниципального района)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  <a:p>
            <a:pPr indent="201930" algn="ctr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по месту жительства</a:t>
            </a:r>
          </a:p>
          <a:p>
            <a:pPr indent="201930" algn="ctr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93989" y="5049183"/>
            <a:ext cx="5448498" cy="9417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201930" algn="ctr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solidFill>
                <a:schemeClr val="tx2">
                  <a:lumMod val="75000"/>
                </a:schemeClr>
              </a:solidFill>
              <a:effectLst/>
            </a:endParaRPr>
          </a:p>
          <a:p>
            <a:pPr indent="201930" algn="ctr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effectLst/>
              </a:rPr>
              <a:t>до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31 декабря 2025 года</a:t>
            </a:r>
          </a:p>
          <a:p>
            <a:pPr indent="201930" algn="ctr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523577" y="2495146"/>
            <a:ext cx="2664296" cy="2071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Срок подачи заявления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75855" y="2635454"/>
            <a:ext cx="5466632" cy="6586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indent="201930" algn="ctr">
              <a:lnSpc>
                <a:spcPct val="115000"/>
              </a:lnSpc>
            </a:pPr>
            <a:r>
              <a:rPr lang="ru-RU" sz="1600" dirty="0" smtClean="0">
                <a:solidFill>
                  <a:srgbClr val="1F497D">
                    <a:lumMod val="75000"/>
                  </a:srgbClr>
                </a:solidFill>
                <a:ea typeface="Calibri"/>
                <a:cs typeface="Times New Roman"/>
              </a:rPr>
              <a:t>до 1 марта ежегодно, </a:t>
            </a:r>
          </a:p>
          <a:p>
            <a:pPr indent="201930" algn="ctr">
              <a:lnSpc>
                <a:spcPct val="115000"/>
              </a:lnSpc>
            </a:pPr>
            <a:r>
              <a:rPr lang="ru-RU" sz="1600" dirty="0" smtClean="0">
                <a:solidFill>
                  <a:srgbClr val="1F497D">
                    <a:lumMod val="75000"/>
                  </a:srgbClr>
                </a:solidFill>
                <a:ea typeface="Calibri"/>
                <a:cs typeface="Times New Roman"/>
              </a:rPr>
              <a:t>но </a:t>
            </a:r>
            <a:r>
              <a:rPr lang="ru-RU" sz="1600" dirty="0">
                <a:solidFill>
                  <a:srgbClr val="1F497D">
                    <a:lumMod val="75000"/>
                  </a:srgbClr>
                </a:solidFill>
                <a:ea typeface="Calibri"/>
                <a:cs typeface="Times New Roman"/>
              </a:rPr>
              <a:t>не позднее </a:t>
            </a:r>
            <a:r>
              <a:rPr lang="ru-RU" sz="1600" dirty="0" smtClean="0">
                <a:solidFill>
                  <a:srgbClr val="1F497D">
                    <a:lumMod val="75000"/>
                  </a:srgbClr>
                </a:solidFill>
                <a:ea typeface="Calibri"/>
                <a:cs typeface="Times New Roman"/>
              </a:rPr>
              <a:t>1 марта 2025 года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93988" y="3527919"/>
            <a:ext cx="5448497" cy="6586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indent="201930" algn="ctr">
              <a:lnSpc>
                <a:spcPct val="115000"/>
              </a:lnSpc>
            </a:pPr>
            <a:r>
              <a:rPr lang="ru-RU" sz="1600" dirty="0" smtClean="0">
                <a:solidFill>
                  <a:srgbClr val="1F497D">
                    <a:lumMod val="75000"/>
                  </a:srgbClr>
                </a:solidFill>
                <a:ea typeface="Calibri"/>
                <a:cs typeface="Times New Roman"/>
              </a:rPr>
              <a:t>прием заявлений начинается после </a:t>
            </a:r>
            <a:r>
              <a:rPr lang="ru-RU" sz="1600" dirty="0">
                <a:solidFill>
                  <a:srgbClr val="1F497D">
                    <a:lumMod val="75000"/>
                  </a:srgbClr>
                </a:solidFill>
                <a:ea typeface="Calibri"/>
                <a:cs typeface="Times New Roman"/>
              </a:rPr>
              <a:t>распределения </a:t>
            </a:r>
            <a:r>
              <a:rPr lang="ru-RU" sz="1600" dirty="0" smtClean="0">
                <a:solidFill>
                  <a:srgbClr val="1F497D">
                    <a:lumMod val="75000"/>
                  </a:srgbClr>
                </a:solidFill>
                <a:ea typeface="Calibri"/>
                <a:cs typeface="Times New Roman"/>
              </a:rPr>
              <a:t>средств муниципальному образованию</a:t>
            </a:r>
            <a:endParaRPr lang="ru-RU" sz="1600" dirty="0">
              <a:solidFill>
                <a:srgbClr val="1F497D">
                  <a:lumMod val="75000"/>
                </a:srgbClr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747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569" y="3933056"/>
            <a:ext cx="5657731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постановление Правительства автономного округа </a:t>
            </a:r>
            <a:b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от 29 декабря 2020 года № 643-п «О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мерах по реализации государственной программы Ханты-Мансийского автономного округа - Югры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«Строительство» (пункт 58 приложения 7)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386610" y="1256946"/>
            <a:ext cx="2664296" cy="45262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НОРМАТИВНОЕ ПРАВОВОЕ РЕГУЛИРОВАНИЕ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569" y="2564904"/>
            <a:ext cx="5657731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постановление Правительства автономного округа </a:t>
            </a:r>
            <a:br>
              <a:rPr lang="ru-RU" sz="16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от 10.11.2023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№ 561-п «О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государственной программе Ханты-Мансийского автономного округа - Югры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«Строительство»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1033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521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Предоставление социальных выплат  на обеспечение жилыми помещениями в Ханты-Мансийском автономном округе – Югре работникам организаций или индивидуальным предпринимателям, осуществляющим деятельность в области информационных технологий, медицинским работникам, работникам науки и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Улучшение жилищных условий ветеранов Великой Отечественной войны  в соответствии с Федеральным законом от 12 января 1995 года № 5-ФЗ «О ветеранах»</dc:title>
  <dc:creator>Кравцов</dc:creator>
  <cp:lastModifiedBy>MoorEA</cp:lastModifiedBy>
  <cp:revision>52</cp:revision>
  <cp:lastPrinted>2021-01-11T06:51:39Z</cp:lastPrinted>
  <dcterms:created xsi:type="dcterms:W3CDTF">2021-01-10T13:41:25Z</dcterms:created>
  <dcterms:modified xsi:type="dcterms:W3CDTF">2025-08-26T07:31:07Z</dcterms:modified>
</cp:coreProperties>
</file>